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61" r:id="rId4"/>
    <p:sldId id="260" r:id="rId5"/>
    <p:sldId id="263" r:id="rId6"/>
    <p:sldId id="265" r:id="rId7"/>
    <p:sldId id="266" r:id="rId8"/>
    <p:sldId id="267" r:id="rId9"/>
    <p:sldId id="303" r:id="rId10"/>
    <p:sldId id="277" r:id="rId11"/>
    <p:sldId id="283" r:id="rId12"/>
    <p:sldId id="284" r:id="rId13"/>
    <p:sldId id="285" r:id="rId14"/>
    <p:sldId id="286" r:id="rId15"/>
    <p:sldId id="287" r:id="rId16"/>
    <p:sldId id="289" r:id="rId17"/>
    <p:sldId id="288" r:id="rId18"/>
    <p:sldId id="290" r:id="rId19"/>
    <p:sldId id="295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8502469416371188"/>
          <c:y val="1.729040321356438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Hoja1!$E$109</c:f>
              <c:strCache>
                <c:ptCount val="1"/>
                <c:pt idx="0">
                  <c:v>SECTOR </c:v>
                </c:pt>
              </c:strCache>
            </c:strRef>
          </c:tx>
          <c:invertIfNegative val="0"/>
          <c:val>
            <c:numRef>
              <c:f>Hoja1!$E$110:$E$122</c:f>
              <c:numCache>
                <c:formatCode>General</c:formatCode>
                <c:ptCount val="13"/>
              </c:numCache>
            </c:numRef>
          </c:val>
        </c:ser>
        <c:ser>
          <c:idx val="1"/>
          <c:order val="1"/>
          <c:tx>
            <c:strRef>
              <c:f>Hoja1!$F$109</c:f>
              <c:strCache>
                <c:ptCount val="1"/>
                <c:pt idx="0">
                  <c:v>CANTIDAD DE ALUMNOS POR SECTOR</c:v>
                </c:pt>
              </c:strCache>
            </c:strRef>
          </c:tx>
          <c:invertIfNegative val="0"/>
          <c:val>
            <c:numRef>
              <c:f>Hoja1!$F$110:$F$122</c:f>
              <c:numCache>
                <c:formatCode>General</c:formatCode>
                <c:ptCount val="13"/>
                <c:pt idx="0">
                  <c:v>5</c:v>
                </c:pt>
                <c:pt idx="1">
                  <c:v>5</c:v>
                </c:pt>
                <c:pt idx="2">
                  <c:v>9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6</c:v>
                </c:pt>
                <c:pt idx="7">
                  <c:v>8</c:v>
                </c:pt>
                <c:pt idx="8">
                  <c:v>11</c:v>
                </c:pt>
                <c:pt idx="9">
                  <c:v>3</c:v>
                </c:pt>
                <c:pt idx="10">
                  <c:v>9</c:v>
                </c:pt>
                <c:pt idx="11">
                  <c:v>10</c:v>
                </c:pt>
                <c:pt idx="1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260160"/>
        <c:axId val="85261696"/>
        <c:axId val="0"/>
      </c:bar3DChart>
      <c:catAx>
        <c:axId val="85260160"/>
        <c:scaling>
          <c:orientation val="minMax"/>
        </c:scaling>
        <c:delete val="0"/>
        <c:axPos val="b"/>
        <c:majorTickMark val="none"/>
        <c:minorTickMark val="none"/>
        <c:tickLblPos val="nextTo"/>
        <c:crossAx val="85261696"/>
        <c:crosses val="autoZero"/>
        <c:auto val="1"/>
        <c:lblAlgn val="ctr"/>
        <c:lblOffset val="100"/>
        <c:noMultiLvlLbl val="0"/>
      </c:catAx>
      <c:valAx>
        <c:axId val="8526169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852601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C1AE5-2907-4973-97BD-62ECE7495A9B}" type="datetimeFigureOut">
              <a:rPr lang="es-MX" smtClean="0"/>
              <a:t>28/05/2013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A7AC8-3C20-46BA-834C-3E4ED4A39F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639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4460-FD95-4F4E-AE8E-99A4B4ABBC6B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4460-FD95-4F4E-AE8E-99A4B4ABBC6B}" type="slidenum">
              <a:rPr lang="es-MX">
                <a:solidFill>
                  <a:prstClr val="black"/>
                </a:solidFill>
              </a:rPr>
              <a:pPr/>
              <a:t>3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4460-FD95-4F4E-AE8E-99A4B4ABBC6B}" type="slidenum">
              <a:rPr lang="es-MX" smtClean="0">
                <a:solidFill>
                  <a:prstClr val="black"/>
                </a:solidFill>
              </a:rPr>
              <a:pPr/>
              <a:t>4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4460-FD95-4F4E-AE8E-99A4B4ABBC6B}" type="slidenum">
              <a:rPr lang="es-MX">
                <a:solidFill>
                  <a:prstClr val="black"/>
                </a:solidFill>
              </a:rPr>
              <a:pPr/>
              <a:t>5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4460-FD95-4F4E-AE8E-99A4B4ABBC6B}" type="slidenum">
              <a:rPr lang="es-MX">
                <a:solidFill>
                  <a:prstClr val="black"/>
                </a:solidFill>
              </a:rPr>
              <a:pPr/>
              <a:t>9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28/05/2013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28/05/2013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65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 defTabSz="457200"/>
              <a:t>28/05/2013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7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20130514151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 txBox="1">
            <a:spLocks/>
          </p:cNvSpPr>
          <p:nvPr/>
        </p:nvSpPr>
        <p:spPr>
          <a:xfrm>
            <a:off x="1" y="2848098"/>
            <a:ext cx="9037122" cy="168827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es-MX" sz="3500" dirty="0" smtClean="0">
                <a:solidFill>
                  <a:srgbClr val="040200"/>
                </a:solidFill>
                <a:latin typeface="Elephant" pitchFamily="18" charset="0"/>
              </a:rPr>
              <a:t>«OLIMPIADA DEL CONOCIMIENTO INFANTIL 2013»</a:t>
            </a:r>
            <a:endParaRPr lang="es-MX" sz="3500" dirty="0">
              <a:solidFill>
                <a:srgbClr val="0402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45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>
          <a:xfrm>
            <a:off x="838200" y="1182688"/>
            <a:ext cx="7543800" cy="1055687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sz="24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El</a:t>
            </a:r>
            <a:r>
              <a:rPr lang="es-MX" sz="2400" b="1" dirty="0" smtClean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 Centro de Educación Básica </a:t>
            </a:r>
            <a:r>
              <a:rPr lang="es-MX" sz="24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que aprende</a:t>
            </a:r>
            <a:br>
              <a:rPr lang="es-MX" sz="24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</a:br>
            <a:r>
              <a:rPr lang="es-MX" sz="24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Consejo Técnico Escolar</a:t>
            </a:r>
            <a:br>
              <a:rPr lang="es-MX" sz="2400" b="1" i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</a:br>
            <a:r>
              <a:rPr lang="es-MX" sz="1600" b="1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Proyecto de trabajo (Lectura – Razonamiento matemático-Normalidad Mínima Escolar)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58065" y="3215732"/>
            <a:ext cx="2657417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Profesionalización directiva CTE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057900" y="3232130"/>
            <a:ext cx="2755024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Profesionalización docente y asesores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800595" y="4583766"/>
            <a:ext cx="250507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Gestión escolar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904999" y="4583767"/>
            <a:ext cx="2686051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Padres de familia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101996" y="2543796"/>
            <a:ext cx="553998" cy="35808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>
            <a:spAutoFit/>
          </a:bodyPr>
          <a:lstStyle/>
          <a:p>
            <a:pPr>
              <a:defRPr/>
            </a:pPr>
            <a:r>
              <a:rPr lang="es-MX" sz="2400" b="1" dirty="0">
                <a:solidFill>
                  <a:prstClr val="black"/>
                </a:solidFill>
              </a:rPr>
              <a:t>Programas  institucionales</a:t>
            </a:r>
            <a:endParaRPr lang="es-ES" sz="2400" b="1" dirty="0">
              <a:solidFill>
                <a:prstClr val="black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838200" y="5838825"/>
            <a:ext cx="7715250" cy="8921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prstClr val="white"/>
                </a:solidFill>
              </a:rPr>
              <a:t>Capacitación, asesoría, seguimiento, evaluación</a:t>
            </a:r>
          </a:p>
          <a:p>
            <a:pPr algn="ctr">
              <a:defRPr/>
            </a:pPr>
            <a:r>
              <a:rPr lang="es-MX" sz="2400" b="1" dirty="0">
                <a:solidFill>
                  <a:prstClr val="white"/>
                </a:solidFill>
              </a:rPr>
              <a:t>Curso básico 2013</a:t>
            </a:r>
            <a:endParaRPr lang="es-ES" sz="2400" b="1" dirty="0">
              <a:solidFill>
                <a:prstClr val="white"/>
              </a:solidFill>
            </a:endParaRPr>
          </a:p>
        </p:txBody>
      </p:sp>
      <p:cxnSp>
        <p:nvCxnSpPr>
          <p:cNvPr id="45056" name="45055 Conector recto de flecha"/>
          <p:cNvCxnSpPr/>
          <p:nvPr/>
        </p:nvCxnSpPr>
        <p:spPr>
          <a:xfrm flipV="1">
            <a:off x="3962400" y="2578100"/>
            <a:ext cx="549275" cy="7461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59" name="45058 Conector recto de flecha"/>
          <p:cNvCxnSpPr/>
          <p:nvPr/>
        </p:nvCxnSpPr>
        <p:spPr>
          <a:xfrm>
            <a:off x="5321300" y="2578100"/>
            <a:ext cx="406400" cy="6953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64" name="45063 Conector recto de flecha"/>
          <p:cNvCxnSpPr/>
          <p:nvPr/>
        </p:nvCxnSpPr>
        <p:spPr>
          <a:xfrm flipH="1">
            <a:off x="4237038" y="2578100"/>
            <a:ext cx="563562" cy="11604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66" name="45065 Conector recto de flecha"/>
          <p:cNvCxnSpPr/>
          <p:nvPr/>
        </p:nvCxnSpPr>
        <p:spPr>
          <a:xfrm>
            <a:off x="5010150" y="2578100"/>
            <a:ext cx="311150" cy="1144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4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8 CuadroTexto"/>
          <p:cNvSpPr txBox="1">
            <a:spLocks noChangeArrowheads="1"/>
          </p:cNvSpPr>
          <p:nvPr/>
        </p:nvSpPr>
        <p:spPr bwMode="auto">
          <a:xfrm>
            <a:off x="154634" y="261937"/>
            <a:ext cx="7337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800" b="1" dirty="0" smtClean="0">
                <a:solidFill>
                  <a:schemeClr val="bg1"/>
                </a:solidFill>
              </a:rPr>
              <a:t>      Contenidos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49155" name="1 CuadroTexto"/>
          <p:cNvSpPr txBox="1">
            <a:spLocks noChangeArrowheads="1"/>
          </p:cNvSpPr>
          <p:nvPr/>
        </p:nvSpPr>
        <p:spPr bwMode="auto">
          <a:xfrm>
            <a:off x="133527" y="980728"/>
            <a:ext cx="884396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 dirty="0">
                <a:solidFill>
                  <a:srgbClr val="A50021"/>
                </a:solidFill>
              </a:rPr>
              <a:t>En Consejos Técnicos</a:t>
            </a:r>
          </a:p>
          <a:p>
            <a:pPr eaLnBrk="1" hangingPunct="1"/>
            <a:endParaRPr lang="es-MX" sz="2400" b="1" dirty="0">
              <a:solidFill>
                <a:srgbClr val="A50021"/>
              </a:solidFill>
            </a:endParaRPr>
          </a:p>
          <a:p>
            <a:pPr eaLnBrk="1" hangingPunct="1"/>
            <a:r>
              <a:rPr lang="es-MX" sz="2400" b="1" dirty="0" smtClean="0">
                <a:solidFill>
                  <a:srgbClr val="003300"/>
                </a:solidFill>
              </a:rPr>
              <a:t>a</a:t>
            </a:r>
            <a:r>
              <a:rPr lang="es-MX" sz="2400" b="1" dirty="0">
                <a:solidFill>
                  <a:srgbClr val="003300"/>
                </a:solidFill>
              </a:rPr>
              <a:t>) Comprensión del plan de estudios y conocimiento 			de los </a:t>
            </a:r>
            <a:r>
              <a:rPr lang="es-MX" sz="2400" b="1" dirty="0" smtClean="0">
                <a:solidFill>
                  <a:srgbClr val="003300"/>
                </a:solidFill>
              </a:rPr>
              <a:t>programas.</a:t>
            </a:r>
            <a:endParaRPr lang="es-MX" sz="2400" b="1" dirty="0">
              <a:solidFill>
                <a:srgbClr val="003300"/>
              </a:solidFill>
            </a:endParaRPr>
          </a:p>
          <a:p>
            <a:pPr eaLnBrk="1" hangingPunct="1"/>
            <a:r>
              <a:rPr lang="es-MX" sz="2400" b="1" dirty="0" smtClean="0">
                <a:solidFill>
                  <a:srgbClr val="003300"/>
                </a:solidFill>
              </a:rPr>
              <a:t>b</a:t>
            </a:r>
            <a:r>
              <a:rPr lang="es-MX" sz="2400" b="1" dirty="0">
                <a:solidFill>
                  <a:srgbClr val="003300"/>
                </a:solidFill>
              </a:rPr>
              <a:t>) Actividades de aprendizaje para los </a:t>
            </a:r>
            <a:r>
              <a:rPr lang="es-MX" sz="2400" b="1" dirty="0" smtClean="0">
                <a:solidFill>
                  <a:srgbClr val="003300"/>
                </a:solidFill>
              </a:rPr>
              <a:t>alumnos.</a:t>
            </a:r>
          </a:p>
          <a:p>
            <a:pPr eaLnBrk="1" hangingPunct="1"/>
            <a:r>
              <a:rPr lang="es-MX" sz="2400" b="1" dirty="0" smtClean="0">
                <a:solidFill>
                  <a:srgbClr val="003300"/>
                </a:solidFill>
              </a:rPr>
              <a:t>c) lectura, escritura, y matemáticas. </a:t>
            </a:r>
            <a:endParaRPr lang="es-MX" sz="2400" b="1" dirty="0">
              <a:solidFill>
                <a:srgbClr val="003300"/>
              </a:solidFill>
            </a:endParaRPr>
          </a:p>
          <a:p>
            <a:pPr eaLnBrk="1" hangingPunct="1"/>
            <a:endParaRPr lang="es-MX" sz="2400" b="1" dirty="0">
              <a:solidFill>
                <a:srgbClr val="A50021"/>
              </a:solidFill>
            </a:endParaRPr>
          </a:p>
          <a:p>
            <a:pPr eaLnBrk="1" hangingPunct="1"/>
            <a:endParaRPr lang="es-MX" sz="2400" b="1" dirty="0" smtClean="0">
              <a:solidFill>
                <a:srgbClr val="A50021"/>
              </a:solidFill>
            </a:endParaRPr>
          </a:p>
          <a:p>
            <a:pPr eaLnBrk="1" hangingPunct="1"/>
            <a:r>
              <a:rPr lang="es-MX" sz="2400" b="1" dirty="0" smtClean="0">
                <a:solidFill>
                  <a:srgbClr val="A50021"/>
                </a:solidFill>
              </a:rPr>
              <a:t>En </a:t>
            </a:r>
            <a:r>
              <a:rPr lang="es-MX" sz="2400" b="1" dirty="0">
                <a:solidFill>
                  <a:srgbClr val="A50021"/>
                </a:solidFill>
              </a:rPr>
              <a:t>CEB</a:t>
            </a:r>
          </a:p>
          <a:p>
            <a:pPr eaLnBrk="1" hangingPunct="1"/>
            <a:endParaRPr lang="es-MX" sz="2400" b="1" dirty="0">
              <a:solidFill>
                <a:srgbClr val="A50021"/>
              </a:solidFill>
            </a:endParaRPr>
          </a:p>
          <a:p>
            <a:pPr eaLnBrk="1" hangingPunct="1"/>
            <a:r>
              <a:rPr lang="es-MX" sz="2400" b="1" dirty="0">
                <a:solidFill>
                  <a:srgbClr val="A50021"/>
                </a:solidFill>
              </a:rPr>
              <a:t>		</a:t>
            </a:r>
            <a:r>
              <a:rPr lang="es-MX" sz="2400" b="1" dirty="0">
                <a:solidFill>
                  <a:srgbClr val="003300"/>
                </a:solidFill>
              </a:rPr>
              <a:t>Evaluación formativa</a:t>
            </a:r>
            <a:endParaRPr lang="es-ES" sz="2400" b="1" dirty="0">
              <a:solidFill>
                <a:srgbClr val="003300"/>
              </a:solidFill>
            </a:endParaRPr>
          </a:p>
        </p:txBody>
      </p:sp>
      <p:sp>
        <p:nvSpPr>
          <p:cNvPr id="49156" name="1 CuadroTexto"/>
          <p:cNvSpPr txBox="1">
            <a:spLocks noChangeArrowheads="1"/>
          </p:cNvSpPr>
          <p:nvPr/>
        </p:nvSpPr>
        <p:spPr bwMode="auto">
          <a:xfrm>
            <a:off x="449118" y="5241431"/>
            <a:ext cx="85677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/>
              <a:t>En CTE – Temática transversal 60%     	</a:t>
            </a:r>
            <a:r>
              <a:rPr lang="es-MX" sz="1600"/>
              <a:t>(Construyendo la normalidad mínima escolar)</a:t>
            </a:r>
          </a:p>
          <a:p>
            <a:pPr eaLnBrk="1" hangingPunct="1"/>
            <a:r>
              <a:rPr lang="es-MX"/>
              <a:t>		Necesidades específicas 40%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402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8 CuadroTexto"/>
          <p:cNvSpPr txBox="1">
            <a:spLocks noChangeArrowheads="1"/>
          </p:cNvSpPr>
          <p:nvPr/>
        </p:nvSpPr>
        <p:spPr bwMode="auto">
          <a:xfrm>
            <a:off x="425450" y="1174750"/>
            <a:ext cx="733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800000"/>
                </a:solidFill>
              </a:rPr>
              <a:t>Supervisión escolar</a:t>
            </a:r>
            <a:endParaRPr lang="es-ES" sz="2400" b="1">
              <a:solidFill>
                <a:srgbClr val="800000"/>
              </a:solidFill>
            </a:endParaRPr>
          </a:p>
        </p:txBody>
      </p:sp>
      <p:sp>
        <p:nvSpPr>
          <p:cNvPr id="50179" name="1 CuadroTexto"/>
          <p:cNvSpPr txBox="1">
            <a:spLocks noChangeArrowheads="1"/>
          </p:cNvSpPr>
          <p:nvPr/>
        </p:nvSpPr>
        <p:spPr bwMode="auto">
          <a:xfrm>
            <a:off x="569913" y="2035175"/>
            <a:ext cx="7959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1.- Nuevo marco normativo</a:t>
            </a:r>
          </a:p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2.- Herramientas para garantizar normalidad mínima</a:t>
            </a:r>
          </a:p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3.- Formación (capacitación oportuna y exhaustiva)</a:t>
            </a:r>
          </a:p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4.- Certificación	</a:t>
            </a:r>
            <a:r>
              <a:rPr lang="es-MX" sz="2400" b="1">
                <a:solidFill>
                  <a:srgbClr val="003300"/>
                </a:solidFill>
              </a:rPr>
              <a:t>	</a:t>
            </a:r>
            <a:endParaRPr lang="es-ES" sz="2400" b="1">
              <a:solidFill>
                <a:srgbClr val="003300"/>
              </a:solidFill>
            </a:endParaRPr>
          </a:p>
        </p:txBody>
      </p:sp>
      <p:sp>
        <p:nvSpPr>
          <p:cNvPr id="50180" name="1 CuadroTexto"/>
          <p:cNvSpPr txBox="1">
            <a:spLocks noChangeArrowheads="1"/>
          </p:cNvSpPr>
          <p:nvPr/>
        </p:nvSpPr>
        <p:spPr bwMode="auto">
          <a:xfrm>
            <a:off x="506413" y="3814763"/>
            <a:ext cx="80867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/>
              <a:t>Propósito:</a:t>
            </a:r>
          </a:p>
          <a:p>
            <a:pPr eaLnBrk="1" hangingPunct="1"/>
            <a:endParaRPr lang="es-MX" sz="2400" b="1"/>
          </a:p>
          <a:p>
            <a:pPr algn="just" eaLnBrk="1" hangingPunct="1"/>
            <a:r>
              <a:rPr lang="es-MX" sz="2000" b="1"/>
              <a:t>Planear, llevar un seguimiento y evaluar las acciones de la escuela  para lograr el aprendizaje de los alumnos</a:t>
            </a:r>
            <a:endParaRPr lang="es-ES" sz="2000" b="1"/>
          </a:p>
        </p:txBody>
      </p:sp>
      <p:sp>
        <p:nvSpPr>
          <p:cNvPr id="50181" name="2 CuadroTexto"/>
          <p:cNvSpPr txBox="1">
            <a:spLocks noChangeArrowheads="1"/>
          </p:cNvSpPr>
          <p:nvPr/>
        </p:nvSpPr>
        <p:spPr bwMode="auto">
          <a:xfrm>
            <a:off x="1876425" y="5722938"/>
            <a:ext cx="4760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b="1"/>
              <a:t>Redes de trabajo entre consejos técnicos</a:t>
            </a:r>
          </a:p>
          <a:p>
            <a:pPr eaLnBrk="1" hangingPunct="1"/>
            <a:r>
              <a:rPr lang="es-MX" b="1"/>
              <a:t>Aprendizaje entre pares</a:t>
            </a:r>
          </a:p>
          <a:p>
            <a:pPr eaLnBrk="1" hangingPunct="1"/>
            <a:r>
              <a:rPr lang="es-MX" b="1"/>
              <a:t>Trabajo colaborativo</a:t>
            </a:r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28438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CuadroTexto"/>
          <p:cNvSpPr txBox="1">
            <a:spLocks noChangeArrowheads="1"/>
          </p:cNvSpPr>
          <p:nvPr/>
        </p:nvSpPr>
        <p:spPr bwMode="auto">
          <a:xfrm>
            <a:off x="381000" y="1138238"/>
            <a:ext cx="82867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800000"/>
                </a:solidFill>
              </a:rPr>
              <a:t>Profesionalización de docentes y asesores</a:t>
            </a:r>
          </a:p>
          <a:p>
            <a:pPr eaLnBrk="1" hangingPunct="1"/>
            <a:endParaRPr lang="es-MX" sz="1200" b="1">
              <a:solidFill>
                <a:srgbClr val="800000"/>
              </a:solidFill>
            </a:endParaRPr>
          </a:p>
          <a:p>
            <a:pPr eaLnBrk="1" hangingPunct="1"/>
            <a:r>
              <a:rPr lang="es-MX" sz="2400" b="1">
                <a:solidFill>
                  <a:srgbClr val="003300"/>
                </a:solidFill>
              </a:rPr>
              <a:t>Ciclo escolar  2013-2014</a:t>
            </a:r>
          </a:p>
          <a:p>
            <a:pPr eaLnBrk="1" hangingPunct="1"/>
            <a:r>
              <a:rPr lang="es-MX" sz="2400" b="1">
                <a:solidFill>
                  <a:srgbClr val="003300"/>
                </a:solidFill>
              </a:rPr>
              <a:t>13 días </a:t>
            </a:r>
            <a:endParaRPr lang="es-ES" sz="2400" b="1">
              <a:solidFill>
                <a:srgbClr val="003300"/>
              </a:solidFill>
            </a:endParaRPr>
          </a:p>
        </p:txBody>
      </p:sp>
      <p:sp>
        <p:nvSpPr>
          <p:cNvPr id="3" name="2 Proceso"/>
          <p:cNvSpPr/>
          <p:nvPr/>
        </p:nvSpPr>
        <p:spPr>
          <a:xfrm>
            <a:off x="285750" y="4418013"/>
            <a:ext cx="4586288" cy="762000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200" b="1" dirty="0">
                <a:solidFill>
                  <a:srgbClr val="800000"/>
                </a:solidFill>
              </a:rPr>
              <a:t>Estrategia: </a:t>
            </a:r>
            <a:r>
              <a:rPr lang="es-MX" sz="2000" b="1" dirty="0">
                <a:solidFill>
                  <a:srgbClr val="000000"/>
                </a:solidFill>
              </a:rPr>
              <a:t>CEB</a:t>
            </a:r>
          </a:p>
          <a:p>
            <a:pPr algn="ctr">
              <a:defRPr/>
            </a:pPr>
            <a:r>
              <a:rPr lang="es-MX" sz="2000" b="1" dirty="0">
                <a:solidFill>
                  <a:srgbClr val="000000"/>
                </a:solidFill>
              </a:rPr>
              <a:t>Evaluación formativa-Consejos Técnicos</a:t>
            </a:r>
          </a:p>
        </p:txBody>
      </p:sp>
      <p:sp>
        <p:nvSpPr>
          <p:cNvPr id="6" name="5 Proceso"/>
          <p:cNvSpPr/>
          <p:nvPr/>
        </p:nvSpPr>
        <p:spPr>
          <a:xfrm>
            <a:off x="5657850" y="4379913"/>
            <a:ext cx="3124200" cy="90487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200" b="1" dirty="0">
                <a:solidFill>
                  <a:prstClr val="white"/>
                </a:solidFill>
              </a:rPr>
              <a:t>Seguimiento </a:t>
            </a:r>
          </a:p>
          <a:p>
            <a:pPr algn="ctr">
              <a:defRPr/>
            </a:pPr>
            <a:r>
              <a:rPr lang="es-MX" b="1" dirty="0">
                <a:solidFill>
                  <a:prstClr val="white"/>
                </a:solidFill>
              </a:rPr>
              <a:t>(a partir de septiembre) </a:t>
            </a:r>
          </a:p>
        </p:txBody>
      </p:sp>
      <p:sp>
        <p:nvSpPr>
          <p:cNvPr id="51205" name="3 CuadroTexto"/>
          <p:cNvSpPr txBox="1">
            <a:spLocks noChangeArrowheads="1"/>
          </p:cNvSpPr>
          <p:nvPr/>
        </p:nvSpPr>
        <p:spPr bwMode="auto">
          <a:xfrm>
            <a:off x="598488" y="3043238"/>
            <a:ext cx="47926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sz="2400" b="1">
                <a:solidFill>
                  <a:srgbClr val="000000"/>
                </a:solidFill>
              </a:rPr>
              <a:t>Agosto</a:t>
            </a:r>
          </a:p>
          <a:p>
            <a:pPr algn="ctr" eaLnBrk="1" hangingPunct="1"/>
            <a:r>
              <a:rPr lang="es-MX" sz="2400" b="1">
                <a:solidFill>
                  <a:srgbClr val="800000"/>
                </a:solidFill>
              </a:rPr>
              <a:t>5 días d</a:t>
            </a:r>
            <a:r>
              <a:rPr lang="es-MX" sz="2200" b="1">
                <a:solidFill>
                  <a:srgbClr val="800000"/>
                </a:solidFill>
              </a:rPr>
              <a:t>el 12 al 16</a:t>
            </a:r>
            <a:endParaRPr lang="es-ES" sz="2200" b="1">
              <a:solidFill>
                <a:srgbClr val="800000"/>
              </a:solidFill>
            </a:endParaRPr>
          </a:p>
        </p:txBody>
      </p:sp>
      <p:sp>
        <p:nvSpPr>
          <p:cNvPr id="51206" name="7 CuadroTexto"/>
          <p:cNvSpPr txBox="1">
            <a:spLocks noChangeArrowheads="1"/>
          </p:cNvSpPr>
          <p:nvPr/>
        </p:nvSpPr>
        <p:spPr bwMode="auto">
          <a:xfrm>
            <a:off x="5695950" y="3051175"/>
            <a:ext cx="297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sz="2400" b="1">
                <a:solidFill>
                  <a:srgbClr val="000000"/>
                </a:solidFill>
              </a:rPr>
              <a:t>En el ciclo escolar </a:t>
            </a:r>
            <a:r>
              <a:rPr lang="es-MX" sz="2400" b="1">
                <a:solidFill>
                  <a:srgbClr val="800000"/>
                </a:solidFill>
              </a:rPr>
              <a:t>8 días</a:t>
            </a:r>
            <a:endParaRPr lang="es-ES" sz="2400" b="1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18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8 CuadroTexto"/>
          <p:cNvSpPr txBox="1">
            <a:spLocks noChangeArrowheads="1"/>
          </p:cNvSpPr>
          <p:nvPr/>
        </p:nvSpPr>
        <p:spPr bwMode="auto">
          <a:xfrm>
            <a:off x="630238" y="1443038"/>
            <a:ext cx="7337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800000"/>
                </a:solidFill>
              </a:rPr>
              <a:t>Seguimiento del CEB – CTE </a:t>
            </a:r>
            <a:r>
              <a:rPr lang="es-MX" sz="2000" b="1">
                <a:solidFill>
                  <a:srgbClr val="800000"/>
                </a:solidFill>
              </a:rPr>
              <a:t>(8 sesiones)</a:t>
            </a:r>
            <a:endParaRPr lang="es-ES" sz="2000" b="1">
              <a:solidFill>
                <a:srgbClr val="800000"/>
              </a:solidFill>
            </a:endParaRPr>
          </a:p>
        </p:txBody>
      </p:sp>
      <p:sp>
        <p:nvSpPr>
          <p:cNvPr id="52227" name="1 CuadroTexto"/>
          <p:cNvSpPr txBox="1">
            <a:spLocks noChangeArrowheads="1"/>
          </p:cNvSpPr>
          <p:nvPr/>
        </p:nvSpPr>
        <p:spPr bwMode="auto">
          <a:xfrm>
            <a:off x="569913" y="2617788"/>
            <a:ext cx="8455025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 dirty="0"/>
              <a:t>4 sesiones por Consejo Técnico - CT/nivel-modalidad</a:t>
            </a:r>
          </a:p>
          <a:p>
            <a:pPr eaLnBrk="1" hangingPunct="1"/>
            <a:r>
              <a:rPr lang="es-MX" sz="2200" b="1" dirty="0"/>
              <a:t>Coordinados por el director de la escuela y/o supervisor</a:t>
            </a:r>
          </a:p>
          <a:p>
            <a:pPr eaLnBrk="1" hangingPunct="1"/>
            <a:endParaRPr lang="es-MX" sz="2400" b="1" dirty="0">
              <a:solidFill>
                <a:srgbClr val="A50021"/>
              </a:solidFill>
            </a:endParaRPr>
          </a:p>
          <a:p>
            <a:pPr eaLnBrk="1" hangingPunct="1"/>
            <a:r>
              <a:rPr lang="es-MX" sz="2400" b="1" dirty="0"/>
              <a:t>4 sesiones en </a:t>
            </a:r>
            <a:r>
              <a:rPr lang="es-MX" sz="2400" b="1" dirty="0">
                <a:solidFill>
                  <a:srgbClr val="003300"/>
                </a:solidFill>
              </a:rPr>
              <a:t>CEB</a:t>
            </a:r>
            <a:r>
              <a:rPr lang="es-MX" sz="2400" b="1" dirty="0">
                <a:solidFill>
                  <a:srgbClr val="A50021"/>
                </a:solidFill>
              </a:rPr>
              <a:t> </a:t>
            </a:r>
          </a:p>
          <a:p>
            <a:pPr eaLnBrk="1" hangingPunct="1"/>
            <a:r>
              <a:rPr lang="es-MX" sz="2200" b="1" dirty="0">
                <a:solidFill>
                  <a:srgbClr val="003300"/>
                </a:solidFill>
              </a:rPr>
              <a:t>Coordinadas por </a:t>
            </a:r>
            <a:r>
              <a:rPr lang="es-MX" sz="2200" b="1" dirty="0" smtClean="0">
                <a:solidFill>
                  <a:srgbClr val="003300"/>
                </a:solidFill>
              </a:rPr>
              <a:t>Supervisor /</a:t>
            </a:r>
            <a:r>
              <a:rPr lang="es-MX" sz="2200" b="1" smtClean="0">
                <a:solidFill>
                  <a:srgbClr val="003300"/>
                </a:solidFill>
              </a:rPr>
              <a:t>Asesor Académico</a:t>
            </a:r>
            <a:endParaRPr lang="es-MX" sz="2200" b="1" dirty="0" smtClean="0">
              <a:solidFill>
                <a:srgbClr val="003300"/>
              </a:solidFill>
            </a:endParaRPr>
          </a:p>
          <a:p>
            <a:pPr eaLnBrk="1" hangingPunct="1"/>
            <a:endParaRPr lang="es-MX" sz="2200" b="1" dirty="0">
              <a:solidFill>
                <a:srgbClr val="003300"/>
              </a:solidFill>
            </a:endParaRPr>
          </a:p>
          <a:p>
            <a:pPr eaLnBrk="1" hangingPunct="1"/>
            <a:endParaRPr lang="es-MX" sz="2200" b="1" dirty="0">
              <a:solidFill>
                <a:srgbClr val="003300"/>
              </a:solidFill>
            </a:endParaRPr>
          </a:p>
          <a:p>
            <a:pPr algn="ctr" eaLnBrk="1" hangingPunct="1"/>
            <a:r>
              <a:rPr lang="es-MX" b="1" dirty="0" err="1" smtClean="0">
                <a:solidFill>
                  <a:srgbClr val="003300"/>
                </a:solidFill>
              </a:rPr>
              <a:t>Microregiones</a:t>
            </a:r>
            <a:endParaRPr lang="es-MX" b="1" dirty="0">
              <a:solidFill>
                <a:srgbClr val="003300"/>
              </a:solidFill>
            </a:endParaRPr>
          </a:p>
          <a:p>
            <a:pPr eaLnBrk="1" hangingPunct="1"/>
            <a:endParaRPr lang="es-ES" sz="2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94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214313" y="12319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366713" y="13843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3252" name="4 CuadroTexto"/>
          <p:cNvSpPr txBox="1">
            <a:spLocks noChangeArrowheads="1"/>
          </p:cNvSpPr>
          <p:nvPr/>
        </p:nvSpPr>
        <p:spPr bwMode="auto">
          <a:xfrm>
            <a:off x="876300" y="1231900"/>
            <a:ext cx="66119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800" b="1">
                <a:solidFill>
                  <a:srgbClr val="800000"/>
                </a:solidFill>
              </a:rPr>
              <a:t>Seguimiento</a:t>
            </a:r>
          </a:p>
        </p:txBody>
      </p:sp>
      <p:sp>
        <p:nvSpPr>
          <p:cNvPr id="53253" name="2 CuadroTexto"/>
          <p:cNvSpPr txBox="1">
            <a:spLocks noChangeArrowheads="1"/>
          </p:cNvSpPr>
          <p:nvPr/>
        </p:nvSpPr>
        <p:spPr bwMode="auto">
          <a:xfrm>
            <a:off x="876300" y="2336800"/>
            <a:ext cx="7624763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Las 4 reuniones  de Consejo Técnico Escolar </a:t>
            </a:r>
          </a:p>
          <a:p>
            <a:pPr eaLnBrk="1" hangingPunct="1"/>
            <a:r>
              <a:rPr lang="es-MX"/>
              <a:t>	en su turno y centro de trabajo respectivo</a:t>
            </a:r>
          </a:p>
          <a:p>
            <a:pPr eaLnBrk="1" hangingPunct="1"/>
            <a:endParaRPr lang="es-MX"/>
          </a:p>
          <a:p>
            <a:pPr eaLnBrk="1" hangingPunct="1"/>
            <a:r>
              <a:rPr lang="es-MX" sz="2000" b="1">
                <a:solidFill>
                  <a:srgbClr val="003300"/>
                </a:solidFill>
              </a:rPr>
              <a:t>Las 4 reuniones de CEB - CTE</a:t>
            </a:r>
          </a:p>
          <a:p>
            <a:pPr eaLnBrk="1" hangingPunct="1"/>
            <a:r>
              <a:rPr lang="es-MX"/>
              <a:t>	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98910"/>
              </p:ext>
            </p:extLst>
          </p:nvPr>
        </p:nvGraphicFramePr>
        <p:xfrm>
          <a:off x="876300" y="4005064"/>
          <a:ext cx="7704137" cy="18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450"/>
                <a:gridCol w="2686050"/>
                <a:gridCol w="2560637"/>
              </a:tblGrid>
              <a:tr h="480459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Hora</a:t>
                      </a:r>
                      <a:endParaRPr lang="es-ES" sz="2400" dirty="0"/>
                    </a:p>
                  </a:txBody>
                  <a:tcPr marT="45737" marB="4573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Modalidad</a:t>
                      </a:r>
                      <a:endParaRPr lang="es-ES" sz="24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Coordina</a:t>
                      </a:r>
                      <a:endParaRPr lang="es-ES" sz="24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3211"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8:00  – 13:00 </a:t>
                      </a:r>
                      <a:r>
                        <a:rPr lang="es-MX" sz="2200" dirty="0" err="1" smtClean="0"/>
                        <a:t>hrs</a:t>
                      </a:r>
                      <a:r>
                        <a:rPr lang="es-MX" sz="2200" dirty="0" smtClean="0"/>
                        <a:t>.</a:t>
                      </a:r>
                      <a:endParaRPr lang="es-ES" sz="2200" dirty="0"/>
                    </a:p>
                  </a:txBody>
                  <a:tcPr marT="45737" marB="4573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Integrados en CEB</a:t>
                      </a:r>
                      <a:endParaRPr lang="es-ES" sz="22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dirty="0" smtClean="0"/>
                        <a:t>ATP/Supervisor </a:t>
                      </a:r>
                      <a:endParaRPr lang="es-ES" sz="22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62280"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13:00 – 15:00 </a:t>
                      </a:r>
                      <a:r>
                        <a:rPr lang="es-MX" sz="2200" dirty="0" err="1" smtClean="0"/>
                        <a:t>hrs</a:t>
                      </a:r>
                      <a:r>
                        <a:rPr lang="es-MX" sz="2200" dirty="0" smtClean="0"/>
                        <a:t>.</a:t>
                      </a:r>
                      <a:endParaRPr lang="es-ES" sz="2200" dirty="0"/>
                    </a:p>
                  </a:txBody>
                  <a:tcPr marT="45737" marB="4573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2200" dirty="0" smtClean="0"/>
                        <a:t>Por escuela</a:t>
                      </a:r>
                    </a:p>
                    <a:p>
                      <a:r>
                        <a:rPr lang="es-MX" sz="2200" dirty="0" smtClean="0"/>
                        <a:t>(Consejo Técnico)</a:t>
                      </a:r>
                      <a:endParaRPr lang="es-ES" sz="22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dirty="0" smtClean="0"/>
                        <a:t>Director/Supervisor</a:t>
                      </a:r>
                      <a:endParaRPr lang="es-ES" sz="2200" dirty="0"/>
                    </a:p>
                  </a:txBody>
                  <a:tcPr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92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214313" y="12319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5299" name="Rectangle 4"/>
          <p:cNvSpPr>
            <a:spLocks noChangeArrowheads="1"/>
          </p:cNvSpPr>
          <p:nvPr/>
        </p:nvSpPr>
        <p:spPr bwMode="auto">
          <a:xfrm>
            <a:off x="366713" y="13843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5300" name="4 CuadroTexto"/>
          <p:cNvSpPr txBox="1">
            <a:spLocks noChangeArrowheads="1"/>
          </p:cNvSpPr>
          <p:nvPr/>
        </p:nvSpPr>
        <p:spPr bwMode="auto">
          <a:xfrm>
            <a:off x="557213" y="915988"/>
            <a:ext cx="8261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600" b="1">
                <a:solidFill>
                  <a:srgbClr val="800000"/>
                </a:solidFill>
              </a:rPr>
              <a:t>Actividades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35000" y="1527175"/>
          <a:ext cx="8201024" cy="5214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398"/>
                <a:gridCol w="1409460"/>
                <a:gridCol w="1080852"/>
                <a:gridCol w="1437179"/>
                <a:gridCol w="1829135"/>
              </a:tblGrid>
              <a:tr h="417815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Tema</a:t>
                      </a:r>
                      <a:endParaRPr lang="es-ES" sz="18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Responsable</a:t>
                      </a:r>
                      <a:endParaRPr lang="es-ES" sz="16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Sede</a:t>
                      </a:r>
                      <a:endParaRPr lang="es-ES" sz="18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Hora</a:t>
                      </a:r>
                      <a:endParaRPr lang="es-ES" sz="18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Fecha</a:t>
                      </a:r>
                      <a:endParaRPr lang="es-ES" sz="1800" dirty="0"/>
                    </a:p>
                  </a:txBody>
                  <a:tcPr marL="91468" marR="91468" marT="45687" marB="45687" anchor="ctr"/>
                </a:tc>
              </a:tr>
              <a:tr h="518081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Definición</a:t>
                      </a:r>
                      <a:r>
                        <a:rPr lang="es-MX" sz="1200" baseline="0" dirty="0" smtClean="0"/>
                        <a:t> y sensibilización de asesores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Cada nivel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Del 27</a:t>
                      </a:r>
                      <a:r>
                        <a:rPr lang="es-MX" sz="1200" baseline="0" dirty="0" smtClean="0"/>
                        <a:t> de mayo al 10 de junio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</a:tr>
              <a:tr h="64623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Reunión General-</a:t>
                      </a:r>
                    </a:p>
                    <a:p>
                      <a:r>
                        <a:rPr lang="es-MX" sz="1200" dirty="0" smtClean="0"/>
                        <a:t>Identidad institucional (asesores)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Hotel en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dirty="0" smtClean="0"/>
                        <a:t>Querétaro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 - 14:30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11 de junio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</a:tr>
              <a:tr h="944789">
                <a:tc>
                  <a:txBody>
                    <a:bodyPr/>
                    <a:lstStyle/>
                    <a:p>
                      <a:r>
                        <a:rPr lang="es-MX" sz="1200" baseline="0" dirty="0" smtClean="0"/>
                        <a:t>Asesoría centrada en el docente-Roberto </a:t>
                      </a:r>
                      <a:r>
                        <a:rPr lang="es-MX" sz="1200" baseline="0" dirty="0" err="1" smtClean="0"/>
                        <a:t>Baroceio</a:t>
                      </a:r>
                      <a:r>
                        <a:rPr lang="es-MX" sz="1200" baseline="0" dirty="0" smtClean="0"/>
                        <a:t> (asesores)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 smtClean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8:00 - 14:30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12 de junio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</a:tr>
              <a:tr h="64623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Manejo de conflictos – liderazgo (asesores)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 smtClean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8:00 - 14:30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13 de junio</a:t>
                      </a:r>
                      <a:endParaRPr lang="es-ES" sz="1200" dirty="0"/>
                    </a:p>
                  </a:txBody>
                  <a:tcPr marL="91468" marR="91468" marT="45687" marB="45687" anchor="ctr"/>
                </a:tc>
              </a:tr>
              <a:tr h="761782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Curso básico:</a:t>
                      </a:r>
                      <a:r>
                        <a:rPr lang="es-MX" sz="1200" baseline="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Evaluar para aprender / </a:t>
                      </a:r>
                      <a:r>
                        <a:rPr lang="es-ES" sz="1200" baseline="0" dirty="0" smtClean="0"/>
                        <a:t>CTE (asesores)</a:t>
                      </a:r>
                      <a:endParaRPr lang="es-ES" sz="1200" dirty="0" smtClean="0"/>
                    </a:p>
                  </a:txBody>
                  <a:tcPr marL="91468" marR="91468" marT="45697" marB="456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Equipo de diseño</a:t>
                      </a:r>
                      <a:endParaRPr lang="es-ES" sz="1200" dirty="0"/>
                    </a:p>
                  </a:txBody>
                  <a:tcPr marL="91468" marR="91468" marT="45697" marB="456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697" marB="456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</a:t>
                      </a:r>
                      <a:endParaRPr lang="es-ES" sz="1200" dirty="0"/>
                    </a:p>
                  </a:txBody>
                  <a:tcPr marL="91468" marR="91468" marT="45697" marB="456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aseline="0" dirty="0" smtClean="0"/>
                        <a:t>17, 18, 19, 24 y 25</a:t>
                      </a:r>
                      <a:r>
                        <a:rPr lang="es-ES" sz="1200" dirty="0" smtClean="0"/>
                        <a:t>  </a:t>
                      </a:r>
                      <a:r>
                        <a:rPr lang="es-ES" sz="1200" baseline="0" dirty="0" smtClean="0"/>
                        <a:t>de junio</a:t>
                      </a:r>
                      <a:endParaRPr lang="es-ES" sz="1200" dirty="0"/>
                    </a:p>
                  </a:txBody>
                  <a:tcPr marL="91468" marR="91468" marT="45697" marB="45697" anchor="ctr"/>
                </a:tc>
              </a:tr>
              <a:tr h="640014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Distribución de grupos y notificación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Coordinaciones</a:t>
                      </a:r>
                      <a:r>
                        <a:rPr lang="es-MX" sz="1200" baseline="0" dirty="0" smtClean="0"/>
                        <a:t> regional de CEB y nivel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Del</a:t>
                      </a:r>
                      <a:r>
                        <a:rPr lang="es-MX" sz="1200" baseline="0" dirty="0" smtClean="0"/>
                        <a:t> 26 de junio al 2 de julio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39998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Primera Reunión de inicio de ciclo escolar (asesores)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SCGE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Querétaro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8:00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22 y 23 de agosto</a:t>
                      </a:r>
                      <a:endParaRPr lang="es-ES" sz="1200" dirty="0"/>
                    </a:p>
                  </a:txBody>
                  <a:tcPr marL="91468" marR="91468" marT="45687" marB="4568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19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214313" y="12319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366713" y="13843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4276" name="4 CuadroTexto"/>
          <p:cNvSpPr txBox="1">
            <a:spLocks noChangeArrowheads="1"/>
          </p:cNvSpPr>
          <p:nvPr/>
        </p:nvSpPr>
        <p:spPr bwMode="auto">
          <a:xfrm>
            <a:off x="430213" y="996950"/>
            <a:ext cx="85804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800000"/>
                </a:solidFill>
              </a:rPr>
              <a:t>Con el equipo estatal de asesores, </a:t>
            </a:r>
          </a:p>
          <a:p>
            <a:pPr eaLnBrk="1" hangingPunct="1"/>
            <a:r>
              <a:rPr lang="es-MX" sz="2400" b="1">
                <a:solidFill>
                  <a:srgbClr val="800000"/>
                </a:solidFill>
              </a:rPr>
              <a:t>Jefes de sector,  supervisores e inspectores  (500 + 300)</a:t>
            </a:r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598488" y="1958975"/>
            <a:ext cx="7372350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En mayo-junio  (8 sesiones presenciales)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98488" y="2613025"/>
          <a:ext cx="8201024" cy="4057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398"/>
                <a:gridCol w="1409460"/>
                <a:gridCol w="1080852"/>
                <a:gridCol w="1437179"/>
                <a:gridCol w="1829135"/>
              </a:tblGrid>
              <a:tr h="417898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Tema</a:t>
                      </a:r>
                      <a:endParaRPr lang="es-ES" sz="18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Responsable</a:t>
                      </a:r>
                      <a:endParaRPr lang="es-ES" sz="16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Sede</a:t>
                      </a:r>
                      <a:endParaRPr lang="es-ES" sz="18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Hora</a:t>
                      </a:r>
                      <a:endParaRPr lang="es-ES" sz="18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Fecha</a:t>
                      </a:r>
                      <a:endParaRPr lang="es-ES" sz="1800" dirty="0"/>
                    </a:p>
                  </a:txBody>
                  <a:tcPr marL="91468" marR="91468" marT="45696" marB="45696" anchor="ctr"/>
                </a:tc>
              </a:tr>
              <a:tr h="646358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Reunión General-</a:t>
                      </a:r>
                    </a:p>
                    <a:p>
                      <a:r>
                        <a:rPr lang="es-MX" sz="1200" dirty="0" smtClean="0"/>
                        <a:t>Identidad institucional 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Hotel en</a:t>
                      </a:r>
                      <a:r>
                        <a:rPr lang="es-ES" sz="1200" baseline="0" dirty="0" smtClean="0"/>
                        <a:t> </a:t>
                      </a:r>
                      <a:r>
                        <a:rPr lang="es-ES" sz="1200" dirty="0" smtClean="0"/>
                        <a:t>Querétaro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 - 14:30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11 de junio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</a:tr>
              <a:tr h="944977">
                <a:tc>
                  <a:txBody>
                    <a:bodyPr/>
                    <a:lstStyle/>
                    <a:p>
                      <a:r>
                        <a:rPr lang="es-MX" sz="1200" baseline="0" dirty="0" smtClean="0"/>
                        <a:t>Asesoría centrada en el docente-Roberto </a:t>
                      </a:r>
                      <a:r>
                        <a:rPr lang="es-MX" sz="1200" baseline="0" dirty="0" err="1" smtClean="0"/>
                        <a:t>Baroceio</a:t>
                      </a:r>
                      <a:r>
                        <a:rPr lang="es-MX" sz="1200" baseline="0" dirty="0" smtClean="0"/>
                        <a:t> 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 smtClean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8:00 - 14:30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12 de junio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</a:tr>
              <a:tr h="646358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Manejo de conflictos – liderazgo 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/>
                        <a:t>Dirección</a:t>
                      </a:r>
                      <a:r>
                        <a:rPr lang="es-ES" sz="1200" baseline="0" dirty="0" smtClean="0"/>
                        <a:t> de Calidad</a:t>
                      </a:r>
                      <a:endParaRPr lang="es-ES" sz="1200" dirty="0" smtClean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8:00 - 14:30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13 de junio</a:t>
                      </a:r>
                      <a:endParaRPr lang="es-ES" sz="1200" dirty="0"/>
                    </a:p>
                  </a:txBody>
                  <a:tcPr marL="91468" marR="91468" marT="45696" marB="45696" anchor="ctr"/>
                </a:tc>
              </a:tr>
              <a:tr h="76193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Curso básico:</a:t>
                      </a:r>
                      <a:r>
                        <a:rPr lang="es-MX" sz="1200" baseline="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Evaluar para aprender / </a:t>
                      </a:r>
                      <a:r>
                        <a:rPr lang="es-ES" sz="1200" baseline="0" dirty="0" smtClean="0"/>
                        <a:t>CTE </a:t>
                      </a:r>
                      <a:endParaRPr lang="es-ES" sz="1200" dirty="0" smtClean="0"/>
                    </a:p>
                  </a:txBody>
                  <a:tcPr marL="91468" marR="9146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Equipo de diseño</a:t>
                      </a:r>
                      <a:endParaRPr lang="es-ES" sz="1200" dirty="0"/>
                    </a:p>
                  </a:txBody>
                  <a:tcPr marL="91468" marR="9146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Regiones</a:t>
                      </a:r>
                      <a:endParaRPr lang="es-ES" sz="1200" dirty="0"/>
                    </a:p>
                  </a:txBody>
                  <a:tcPr marL="91468" marR="9146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8:00</a:t>
                      </a:r>
                      <a:endParaRPr lang="es-ES" sz="1200" dirty="0"/>
                    </a:p>
                  </a:txBody>
                  <a:tcPr marL="91468" marR="9146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aseline="0" dirty="0" smtClean="0"/>
                        <a:t>17, 18, 19, 24 y 25</a:t>
                      </a:r>
                      <a:r>
                        <a:rPr lang="es-ES" sz="1200" dirty="0" smtClean="0"/>
                        <a:t>  </a:t>
                      </a:r>
                      <a:r>
                        <a:rPr lang="es-ES" sz="1200" baseline="0" dirty="0" smtClean="0"/>
                        <a:t>de junio</a:t>
                      </a:r>
                      <a:endParaRPr lang="es-ES" sz="1200" dirty="0"/>
                    </a:p>
                  </a:txBody>
                  <a:tcPr marL="91468" marR="91468" marT="45706" marB="45706" anchor="ctr"/>
                </a:tc>
              </a:tr>
              <a:tr h="640125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Primera Reunión de inicio de ciclo escolar </a:t>
                      </a:r>
                      <a:endParaRPr lang="es-ES" sz="1200" dirty="0"/>
                    </a:p>
                  </a:txBody>
                  <a:tcPr marL="91468" marR="91468" marT="45696" marB="4569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SCGE</a:t>
                      </a:r>
                      <a:endParaRPr lang="es-ES" sz="1200" dirty="0"/>
                    </a:p>
                  </a:txBody>
                  <a:tcPr marL="91468" marR="91468" marT="45696" marB="4569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Querétaro</a:t>
                      </a:r>
                      <a:endParaRPr lang="es-ES" sz="1200" dirty="0"/>
                    </a:p>
                  </a:txBody>
                  <a:tcPr marL="91468" marR="91468" marT="45696" marB="4569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8:00</a:t>
                      </a:r>
                      <a:endParaRPr lang="es-ES" sz="1200" dirty="0"/>
                    </a:p>
                  </a:txBody>
                  <a:tcPr marL="91468" marR="91468" marT="45696" marB="4569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22 y 23 de agosto</a:t>
                      </a:r>
                      <a:endParaRPr lang="es-ES" sz="1200" dirty="0"/>
                    </a:p>
                  </a:txBody>
                  <a:tcPr marL="91468" marR="91468" marT="45696" marB="4569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92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ChangeArrowheads="1"/>
          </p:cNvSpPr>
          <p:nvPr/>
        </p:nvSpPr>
        <p:spPr bwMode="auto">
          <a:xfrm>
            <a:off x="214313" y="12319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366713" y="1384300"/>
            <a:ext cx="8643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  <a:p>
            <a:pPr eaLnBrk="0" hangingPunct="0"/>
            <a:endParaRPr lang="es-ES_tradnl" b="1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6324" name="4 CuadroTexto"/>
          <p:cNvSpPr txBox="1">
            <a:spLocks noChangeArrowheads="1"/>
          </p:cNvSpPr>
          <p:nvPr/>
        </p:nvSpPr>
        <p:spPr bwMode="auto">
          <a:xfrm>
            <a:off x="1154113" y="1185863"/>
            <a:ext cx="661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 b="1">
                <a:solidFill>
                  <a:srgbClr val="800000"/>
                </a:solidFill>
              </a:rPr>
              <a:t>Tiempos federales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154113" y="1871663"/>
          <a:ext cx="6764338" cy="4581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576"/>
                <a:gridCol w="1409563"/>
                <a:gridCol w="1080931"/>
                <a:gridCol w="1829268"/>
              </a:tblGrid>
              <a:tr h="41785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Actividad</a:t>
                      </a:r>
                      <a:endParaRPr lang="es-ES" sz="18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Responsable</a:t>
                      </a:r>
                      <a:endParaRPr lang="es-ES" sz="16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Sede</a:t>
                      </a:r>
                      <a:endParaRPr lang="es-ES" sz="18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Fecha</a:t>
                      </a:r>
                      <a:endParaRPr lang="es-ES" sz="1800" dirty="0"/>
                    </a:p>
                  </a:txBody>
                  <a:tcPr marL="91475" marR="91475" marT="45690" marB="45690" anchor="ctr"/>
                </a:tc>
              </a:tr>
              <a:tr h="51812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/>
                        <a:t>Taller Nacional Titulares de dirección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SEP-MX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MX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22, 23 y</a:t>
                      </a:r>
                      <a:r>
                        <a:rPr lang="es-ES" sz="1400" baseline="0" dirty="0" smtClean="0"/>
                        <a:t> 24 de mayo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</a:tr>
              <a:tr h="646284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Taller Estatal -10% Supervisores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SCGE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</a:t>
                      </a:r>
                      <a:r>
                        <a:rPr lang="es-ES" sz="1400" baseline="0" dirty="0" smtClean="0"/>
                        <a:t> (11) al 14 de junio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</a:tr>
              <a:tr h="944858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Taller Estatal -100% Supervisores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SCGE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24 (25) al</a:t>
                      </a:r>
                      <a:r>
                        <a:rPr lang="es-ES" sz="1400" baseline="0" dirty="0" smtClean="0"/>
                        <a:t> 28  de junio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</a:tr>
              <a:tr h="646284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Taller Nacional</a:t>
                      </a:r>
                      <a:r>
                        <a:rPr lang="es-ES" sz="1400" baseline="0" dirty="0" smtClean="0"/>
                        <a:t> – Reglas de Operación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SEP-MX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MX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 y 3 de julio</a:t>
                      </a:r>
                      <a:endParaRPr lang="es-ES" sz="1400" dirty="0"/>
                    </a:p>
                  </a:txBody>
                  <a:tcPr marL="91475" marR="91475" marT="45690" marB="45690" anchor="ctr"/>
                </a:tc>
              </a:tr>
              <a:tr h="761845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Consejos Técnicos de Zona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SCGE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 al 9 de agosto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46284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Consejos Técnicos</a:t>
                      </a:r>
                      <a:r>
                        <a:rPr lang="es-ES" sz="1400" baseline="0" dirty="0" smtClean="0"/>
                        <a:t> Escolares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SCGE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CEB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12 al 16 de agosto</a:t>
                      </a:r>
                      <a:endParaRPr lang="es-ES" sz="1400" dirty="0"/>
                    </a:p>
                  </a:txBody>
                  <a:tcPr marL="91475" marR="91475" marT="45690" marB="4569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07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25413" y="3705225"/>
            <a:ext cx="2633662" cy="1701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Día 12</a:t>
            </a:r>
          </a:p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Presentación del PDD-CEB-CB</a:t>
            </a:r>
          </a:p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Consejos Técnicos</a:t>
            </a:r>
          </a:p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 - Generalidades</a:t>
            </a:r>
            <a:endParaRPr lang="es-ES" sz="2000" b="1" dirty="0">
              <a:solidFill>
                <a:srgbClr val="003300"/>
              </a:solidFill>
            </a:endParaRPr>
          </a:p>
        </p:txBody>
      </p:sp>
      <p:sp>
        <p:nvSpPr>
          <p:cNvPr id="5" name="4 Proceso alternativo"/>
          <p:cNvSpPr/>
          <p:nvPr/>
        </p:nvSpPr>
        <p:spPr>
          <a:xfrm>
            <a:off x="2887663" y="3705225"/>
            <a:ext cx="2600325" cy="121285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Días 13,14 y 15</a:t>
            </a:r>
          </a:p>
          <a:p>
            <a:pPr algn="ctr">
              <a:defRPr/>
            </a:pPr>
            <a:r>
              <a:rPr lang="es-MX" sz="2000" b="1" dirty="0">
                <a:solidFill>
                  <a:srgbClr val="003300"/>
                </a:solidFill>
              </a:rPr>
              <a:t>Evaluación Formativa</a:t>
            </a:r>
            <a:endParaRPr lang="es-ES" sz="2000" b="1" dirty="0">
              <a:solidFill>
                <a:srgbClr val="003300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5992813" y="3806825"/>
            <a:ext cx="2892425" cy="10096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rgbClr val="003300"/>
                </a:solidFill>
              </a:rPr>
              <a:t>Día 16</a:t>
            </a:r>
          </a:p>
          <a:p>
            <a:pPr algn="ctr">
              <a:defRPr/>
            </a:pPr>
            <a:r>
              <a:rPr lang="es-MX" b="1" dirty="0">
                <a:solidFill>
                  <a:srgbClr val="003300"/>
                </a:solidFill>
              </a:rPr>
              <a:t>Consejos Técnicos Escolares - Particularidades</a:t>
            </a:r>
            <a:endParaRPr lang="es-ES" b="1" dirty="0">
              <a:solidFill>
                <a:srgbClr val="0033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01713" y="2554288"/>
            <a:ext cx="3514725" cy="8509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En CEB</a:t>
            </a:r>
            <a:endParaRPr lang="es-ES" sz="2400" b="1" dirty="0">
              <a:solidFill>
                <a:srgbClr val="0033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281738" y="2617788"/>
            <a:ext cx="2316162" cy="8509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rgbClr val="003300"/>
                </a:solidFill>
              </a:rPr>
              <a:t>En Centro de trabajo</a:t>
            </a:r>
            <a:endParaRPr lang="es-ES" sz="2400" b="1" dirty="0">
              <a:solidFill>
                <a:srgbClr val="003300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863725" y="1339850"/>
            <a:ext cx="5575300" cy="600075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chemeClr val="bg1"/>
                </a:solidFill>
              </a:rPr>
              <a:t>En agosto del 12 al 16</a:t>
            </a:r>
            <a:endParaRPr lang="es-ES" sz="2400" b="1" dirty="0">
              <a:solidFill>
                <a:schemeClr val="bg1"/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5627688" y="2397125"/>
            <a:ext cx="79375" cy="33416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4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052737"/>
            <a:ext cx="7702624" cy="576063"/>
          </a:xfrm>
        </p:spPr>
        <p:txBody>
          <a:bodyPr>
            <a:normAutofit/>
          </a:bodyPr>
          <a:lstStyle/>
          <a:p>
            <a:r>
              <a:rPr lang="es-MX" sz="1200" dirty="0">
                <a:solidFill>
                  <a:srgbClr val="040200"/>
                </a:solidFill>
                <a:latin typeface="Elephant" pitchFamily="18" charset="0"/>
              </a:rPr>
              <a:t>OLIMPIADA DEL CONOCIMIENTO INFANTIL </a:t>
            </a:r>
            <a:r>
              <a:rPr lang="es-MX" sz="1200" dirty="0" smtClean="0">
                <a:solidFill>
                  <a:srgbClr val="040200"/>
                </a:solidFill>
                <a:latin typeface="Elephant" pitchFamily="18" charset="0"/>
              </a:rPr>
              <a:t>2013</a:t>
            </a:r>
            <a:br>
              <a:rPr lang="es-MX" sz="1200" dirty="0" smtClean="0">
                <a:solidFill>
                  <a:srgbClr val="040200"/>
                </a:solidFill>
                <a:latin typeface="Elephant" pitchFamily="18" charset="0"/>
              </a:rPr>
            </a:br>
            <a:r>
              <a:rPr lang="es-MX" sz="1200" dirty="0" smtClean="0">
                <a:solidFill>
                  <a:srgbClr val="040200"/>
                </a:solidFill>
                <a:latin typeface="Elephant" pitchFamily="18" charset="0"/>
              </a:rPr>
              <a:t>ESTADISTICA  DE ALUMNOS POR SECTOR</a:t>
            </a:r>
            <a:endParaRPr lang="es-MX" sz="1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5" name="1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358579"/>
              </p:ext>
            </p:extLst>
          </p:nvPr>
        </p:nvGraphicFramePr>
        <p:xfrm>
          <a:off x="899592" y="1700808"/>
          <a:ext cx="6912767" cy="4407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801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 txBox="1">
            <a:spLocks/>
          </p:cNvSpPr>
          <p:nvPr/>
        </p:nvSpPr>
        <p:spPr>
          <a:xfrm>
            <a:off x="1" y="2848098"/>
            <a:ext cx="9037122" cy="168827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es-MX" sz="3500" dirty="0" smtClean="0">
                <a:solidFill>
                  <a:srgbClr val="040200"/>
                </a:solidFill>
                <a:latin typeface="Elephant" pitchFamily="18" charset="0"/>
              </a:rPr>
              <a:t>«OLIMPIADA NACIONAL DE MATEMATICAS  2013»</a:t>
            </a:r>
            <a:endParaRPr lang="es-MX" sz="3500" dirty="0">
              <a:solidFill>
                <a:srgbClr val="0402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5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 txBox="1">
            <a:spLocks/>
          </p:cNvSpPr>
          <p:nvPr/>
        </p:nvSpPr>
        <p:spPr>
          <a:xfrm>
            <a:off x="1" y="2848098"/>
            <a:ext cx="9037122" cy="168827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es-MX" sz="3500" dirty="0" smtClean="0">
                <a:solidFill>
                  <a:srgbClr val="040200"/>
                </a:solidFill>
                <a:latin typeface="Elephant" pitchFamily="18" charset="0"/>
                <a:hlinkClick r:id="rId3" action="ppaction://hlinkfile"/>
              </a:rPr>
              <a:t>RESULTADO OLIMPIADA NACIONAL DE MATEMATICAS  2013</a:t>
            </a:r>
            <a:endParaRPr lang="es-MX" sz="3500" dirty="0">
              <a:solidFill>
                <a:srgbClr val="0402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5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 txBox="1">
            <a:spLocks/>
          </p:cNvSpPr>
          <p:nvPr/>
        </p:nvSpPr>
        <p:spPr>
          <a:xfrm>
            <a:off x="1" y="2848098"/>
            <a:ext cx="9037122" cy="168827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es-MX" sz="3500" dirty="0" smtClean="0">
                <a:solidFill>
                  <a:srgbClr val="040200"/>
                </a:solidFill>
                <a:latin typeface="Elephant" pitchFamily="18" charset="0"/>
              </a:rPr>
              <a:t>«ESCUELAS DE TIEMPO COMPLETO»</a:t>
            </a:r>
            <a:endParaRPr lang="es-MX" sz="3500" dirty="0">
              <a:solidFill>
                <a:srgbClr val="0402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3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3100"/>
            <a:ext cx="8229600" cy="42738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/>
              <a:t> 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90550" y="893763"/>
            <a:ext cx="8229600" cy="731837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Escuelas de Tiempo Completo: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07136" y="2048256"/>
            <a:ext cx="7979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Es una modalidad educativa que tiene el reto de lograr los aprendizajes esperados en los alumnos a través de una jornada más amplia, materiales educativos adicionales, la renovación de los espacios físicos y el equipamiento del plantel y, en los casos que corresponda  por razones de equidad y justicia social, proporcionar servicios de alimentación nutritiva en acuerdo con la autoridad </a:t>
            </a:r>
            <a:r>
              <a:rPr lang="es-MX" sz="2800" dirty="0" smtClean="0"/>
              <a:t>educativa.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381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-252348"/>
            <a:ext cx="6537960" cy="1215516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>
                <a:solidFill>
                  <a:schemeClr val="bg1"/>
                </a:solidFill>
              </a:rPr>
              <a:t>Objetivo de las ETC: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533400" y="1389887"/>
            <a:ext cx="8229600" cy="3994659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s-MX" sz="2800" dirty="0" smtClean="0"/>
              <a:t>Mejorar la calidad de los aprendizajes de las niñas y los niños en un marco de diversidad y equidad, propiciando el desarrollo de las competencias para la vida y el avance gradual en el logro del perfil de egreso de la educación básica, a través de la ampliación y uso eficiente del tiempo escolar, el fortalecimiento de los procesos de gestión escolar y las prácticas de enseñanza y la incorporación de nuevos materiales educativos</a:t>
            </a:r>
            <a:r>
              <a:rPr lang="es-MX" dirty="0" smtClean="0"/>
              <a:t>.</a:t>
            </a:r>
          </a:p>
          <a:p>
            <a:pPr algn="just">
              <a:defRPr/>
            </a:pPr>
            <a:endParaRPr lang="es-MX" dirty="0"/>
          </a:p>
          <a:p>
            <a:pPr algn="just">
              <a:defRPr/>
            </a:pPr>
            <a:endParaRPr lang="es-MX" dirty="0" smtClean="0"/>
          </a:p>
          <a:p>
            <a:pPr algn="just">
              <a:defRPr/>
            </a:pPr>
            <a:endParaRPr lang="es-MX" dirty="0" smtClean="0"/>
          </a:p>
          <a:p>
            <a:pPr algn="just">
              <a:defRPr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29612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5778"/>
            <a:ext cx="4980432" cy="1143000"/>
          </a:xfrm>
        </p:spPr>
        <p:txBody>
          <a:bodyPr>
            <a:norm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Características de las ETC: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33400" y="1024128"/>
            <a:ext cx="8229600" cy="5116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endParaRPr lang="es-MX" dirty="0" smtClean="0"/>
          </a:p>
          <a:p>
            <a:pPr algn="just">
              <a:defRPr/>
            </a:pPr>
            <a:endParaRPr lang="es-MX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329184" y="1231392"/>
            <a:ext cx="84338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Ofrecer el servicio educativo durante la jornada escolar completa a todos los alumnos de la escuela.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Lograr que todos los alumnos alcancen los aprendizajes esperados establecidos en los programas de estudio vigentes, y avancen en el logro de los rasgos del Perfil de Egreso de la educación básica y el desarrollo de las competencias para la vida.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Favorecer la educación inclusiva y eliminar o minimizar las barreras que interfieren en el aprendizaje de los alumnos.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Desarrollar la propuesta pedagógica de las ETC expresada en las líneas de trabajo educativo: Lectura y escritura, Desafíos Matemáticos, y Arte y Cultura.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Fomentar el desarrollo de la Línea de Trabajo Educativo: Actividades Didácticas con apoyo de las Tecnologías de la información y la comunicación (TIC), a fin de contribuir al fortalecimiento de competencias para el aprendizaje permanente y el manejo de la información.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Utilizar el tiempo de manera eficiente para cumplir con los propósitos de las asignaturas en la educación primaria.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Mejorar los procesos de gestión escolar, las prácticas de enseñanza y el trabajo colaborativo al centrar la atención en los estudiantes y en sus procesos de aprendizaje.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Dar servicio de alimentación en los casos que corresponda, conforme al marco regulador en esta materia.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170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 txBox="1">
            <a:spLocks/>
          </p:cNvSpPr>
          <p:nvPr/>
        </p:nvSpPr>
        <p:spPr>
          <a:xfrm>
            <a:off x="1" y="2848098"/>
            <a:ext cx="9037122" cy="168827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es-MX" sz="3500" dirty="0" smtClean="0">
                <a:solidFill>
                  <a:srgbClr val="040200"/>
                </a:solidFill>
                <a:latin typeface="Elephant" pitchFamily="18" charset="0"/>
              </a:rPr>
              <a:t>«consejos técnicos escolares»</a:t>
            </a:r>
            <a:endParaRPr lang="es-MX" sz="3500" dirty="0">
              <a:solidFill>
                <a:srgbClr val="0402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20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1013</Words>
  <Application>Microsoft Office PowerPoint</Application>
  <PresentationFormat>Presentación en pantalla (4:3)</PresentationFormat>
  <Paragraphs>224</Paragraphs>
  <Slides>19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1_Tema de Office</vt:lpstr>
      <vt:lpstr>Presentación de PowerPoint</vt:lpstr>
      <vt:lpstr>OLIMPIADA DEL CONOCIMIENTO INFANTIL 2013 ESTADISTICA  DE ALUMNOS POR SECTOR</vt:lpstr>
      <vt:lpstr>Presentación de PowerPoint</vt:lpstr>
      <vt:lpstr>Presentación de PowerPoint</vt:lpstr>
      <vt:lpstr>Presentación de PowerPoint</vt:lpstr>
      <vt:lpstr>Escuelas de Tiempo Completo: </vt:lpstr>
      <vt:lpstr>Objetivo de las ETC:</vt:lpstr>
      <vt:lpstr>Características de las ETC:</vt:lpstr>
      <vt:lpstr>Presentación de PowerPoint</vt:lpstr>
      <vt:lpstr>El Centro de Educación Básica que aprende Consejo Técnico Escolar Proyecto de trabajo (Lectura – Razonamiento matemático-Normalidad Mínima Escolar)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Chavez Bocanegra</dc:creator>
  <cp:lastModifiedBy>Maribel Rodríguez Martínez</cp:lastModifiedBy>
  <cp:revision>14</cp:revision>
  <dcterms:created xsi:type="dcterms:W3CDTF">2013-05-14T18:46:25Z</dcterms:created>
  <dcterms:modified xsi:type="dcterms:W3CDTF">2013-05-28T13:48:52Z</dcterms:modified>
</cp:coreProperties>
</file>